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17"/>
  </p:handoutMasterIdLst>
  <p:sldIdLst>
    <p:sldId id="256" r:id="rId3"/>
    <p:sldId id="261" r:id="rId5"/>
    <p:sldId id="263" r:id="rId6"/>
    <p:sldId id="265" r:id="rId7"/>
    <p:sldId id="262" r:id="rId8"/>
    <p:sldId id="269" r:id="rId9"/>
    <p:sldId id="281" r:id="rId10"/>
    <p:sldId id="270" r:id="rId11"/>
    <p:sldId id="271" r:id="rId12"/>
    <p:sldId id="282" r:id="rId13"/>
    <p:sldId id="284" r:id="rId14"/>
    <p:sldId id="277" r:id="rId15"/>
    <p:sldId id="279" r:id="rId16"/>
  </p:sldIdLst>
  <p:sldSz cx="12192000" cy="6858000"/>
  <p:notesSz cx="6858000" cy="9144000"/>
  <p:defaultTex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3707" autoAdjust="0"/>
  </p:normalViewPr>
  <p:slideViewPr>
    <p:cSldViewPr snapToGrid="0">
      <p:cViewPr varScale="1">
        <p:scale>
          <a:sx n="63" d="100"/>
          <a:sy n="63" d="100"/>
        </p:scale>
        <p:origin x="80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8" name="直接连接符​​ 7"/>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endParaRPr lang="zh-CN" altLang="en-US" noProof="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endParaRPr lang="zh-CN" altLang="en-US" noProof="0" dirty="0"/>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anose="020B0503020204020204"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6pPr>
      <a:lvl7pPr marL="189992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7pPr>
      <a:lvl8pPr marL="220027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8pPr>
      <a:lvl9pPr marL="249999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en-US" altLang="en-GB" dirty="0">
                <a:latin typeface="Microsoft YaHei UI" panose="020B0503020204020204" pitchFamily="34" charset="-122"/>
                <a:ea typeface="Microsoft YaHei UI" panose="020B0503020204020204" pitchFamily="34" charset="-122"/>
              </a:rPr>
              <a:t>5</a:t>
            </a:r>
            <a:r>
              <a:rPr lang="en-GB" altLang="zh-CN" dirty="0">
                <a:latin typeface="Microsoft YaHei UI" panose="020B0503020204020204" pitchFamily="34" charset="-122"/>
                <a:ea typeface="Microsoft YaHei UI" panose="020B0503020204020204" pitchFamily="34" charset="-122"/>
              </a:rPr>
              <a:t>. </a:t>
            </a:r>
            <a:r>
              <a:rPr lang="zh-CN" altLang="en-US" u="sng" dirty="0">
                <a:latin typeface="Microsoft YaHei UI" panose="020B0503020204020204" pitchFamily="34" charset="-122"/>
                <a:ea typeface="Microsoft YaHei UI" panose="020B0503020204020204" pitchFamily="34" charset="-122"/>
              </a:rPr>
              <a:t>龟骨、兽骨上的文字</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84872"/>
            <a:ext cx="9875520" cy="1356360"/>
          </a:xfrm>
        </p:spPr>
        <p:txBody>
          <a:bodyPr rtlCol="0">
            <a:normAutofit fontScale="90000"/>
          </a:bodyPr>
          <a:lstStyle/>
          <a:p>
            <a:pPr rtl="0"/>
            <a:r>
              <a:rPr dirty="0"/>
              <a:t>5.6</a:t>
            </a:r>
            <a:r>
              <a:rPr lang="en-US" dirty="0"/>
              <a:t> </a:t>
            </a:r>
            <a:r>
              <a:rPr dirty="0"/>
              <a:t>汉字对中国人思维方式有怎样的影响？</a:t>
            </a:r>
            <a:endParaRPr dirty="0"/>
          </a:p>
        </p:txBody>
      </p:sp>
      <p:sp>
        <p:nvSpPr>
          <p:cNvPr id="6" name="内容占位符 5"/>
          <p:cNvSpPr>
            <a:spLocks noGrp="1"/>
          </p:cNvSpPr>
          <p:nvPr>
            <p:ph idx="1"/>
          </p:nvPr>
        </p:nvSpPr>
        <p:spPr>
          <a:xfrm>
            <a:off x="878840" y="1508125"/>
            <a:ext cx="10435590" cy="4722495"/>
          </a:xfrm>
        </p:spPr>
        <p:txBody>
          <a:bodyPr>
            <a:noAutofit/>
          </a:bodyPr>
          <a:lstStyle/>
          <a:p>
            <a:pPr marL="342900" indent="-342900" algn="just" fontAlgn="auto">
              <a:lnSpc>
                <a:spcPct val="150000"/>
              </a:lnSpc>
              <a:spcBef>
                <a:spcPts val="0"/>
              </a:spcBef>
            </a:pPr>
            <a:r>
              <a:rPr lang="zh-CN" altLang="en-US" sz="2400" u="sng" dirty="0"/>
              <a:t>中国人含蓄间接的思维方式：</a:t>
            </a:r>
            <a:endParaRPr lang="zh-CN" altLang="en-GB"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GB" sz="2400" dirty="0"/>
              <a:t>中国人不喜欢直白地表达出所要表达的意思，他们喜欢含蓄委婉地表达所思所想。在汉字中，这种情况是比比皆是。</a:t>
            </a:r>
            <a:endParaRPr lang="zh-CN" altLang="en-GB"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GB" sz="2400" dirty="0"/>
              <a:t>中国人写诗赋词，猜灯谜，编歇后语，都是在字里行间下功夫，间接表达意思。</a:t>
            </a:r>
            <a:r>
              <a:rPr lang="zh-CN" altLang="en-GB" sz="2400" dirty="0">
                <a:solidFill>
                  <a:srgbClr val="00B050"/>
                </a:solidFill>
              </a:rPr>
              <a:t>如外甥打灯笼--照舅，芝麻开花---节节高等等。</a:t>
            </a:r>
            <a:r>
              <a:rPr lang="zh-CN" altLang="en-GB" sz="2400" dirty="0"/>
              <a:t>明明是简单的意思，非要说出一长串，让人猜也猜不着，这就是中国人的思维方式。这种在汉字上拐弯抹角表达其意的行为，也体现了中国人的性格特征：委婉，不直接。也体现出一份对事物小心翼翼的琢磨及观察精神。</a:t>
            </a:r>
            <a:endParaRPr lang="zh-CN" altLang="en-GB" sz="2400" dirty="0"/>
          </a:p>
        </p:txBody>
      </p:sp>
      <p:pic>
        <p:nvPicPr>
          <p:cNvPr id="3" name="图片 2"/>
          <p:cNvPicPr>
            <a:picLocks noChangeAspect="1"/>
          </p:cNvPicPr>
          <p:nvPr/>
        </p:nvPicPr>
        <p:blipFill>
          <a:blip r:embed="rId1"/>
          <a:stretch>
            <a:fillRect/>
          </a:stretch>
        </p:blipFill>
        <p:spPr>
          <a:xfrm>
            <a:off x="10763941" y="439137"/>
            <a:ext cx="914479" cy="91447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84872"/>
            <a:ext cx="9875520" cy="1356360"/>
          </a:xfrm>
        </p:spPr>
        <p:txBody>
          <a:bodyPr rtlCol="0">
            <a:normAutofit fontScale="90000"/>
          </a:bodyPr>
          <a:lstStyle/>
          <a:p>
            <a:pPr rtl="0"/>
            <a:r>
              <a:rPr dirty="0"/>
              <a:t>5.6</a:t>
            </a:r>
            <a:r>
              <a:rPr lang="en-US" dirty="0"/>
              <a:t> </a:t>
            </a:r>
            <a:r>
              <a:rPr dirty="0"/>
              <a:t>汉字对中国人思维方式有怎样的影响？</a:t>
            </a:r>
            <a:endParaRPr dirty="0"/>
          </a:p>
        </p:txBody>
      </p:sp>
      <p:sp>
        <p:nvSpPr>
          <p:cNvPr id="6" name="内容占位符 5"/>
          <p:cNvSpPr>
            <a:spLocks noGrp="1"/>
          </p:cNvSpPr>
          <p:nvPr>
            <p:ph idx="1"/>
          </p:nvPr>
        </p:nvSpPr>
        <p:spPr>
          <a:xfrm>
            <a:off x="878840" y="1734820"/>
            <a:ext cx="10435590" cy="4150995"/>
          </a:xfrm>
        </p:spPr>
        <p:txBody>
          <a:bodyPr>
            <a:noAutofit/>
          </a:bodyPr>
          <a:lstStyle/>
          <a:p>
            <a:pPr marL="342900" indent="-342900" algn="just" fontAlgn="auto">
              <a:lnSpc>
                <a:spcPct val="150000"/>
              </a:lnSpc>
              <a:spcBef>
                <a:spcPts val="0"/>
              </a:spcBef>
            </a:pPr>
            <a:r>
              <a:rPr lang="zh-CN" altLang="en-US" sz="2400" u="sng" dirty="0"/>
              <a:t>中国人直观性的思维方式：</a:t>
            </a:r>
            <a:endParaRPr lang="zh-CN" altLang="en-GB"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GB" sz="2400" dirty="0"/>
              <a:t>汉字构形的最大特点是它要根据所表达的意义来构形。因此，汉字的形体总是携带着可供分析的意义信息。汉字形体中可分析的意义信息，来自原初造字时的造字者的一种主观造字意图，称作构意或造意。造字理据越是早期就越直接、越具体。此外，从汉字的字形看，汉字具有高度概括性，让一切对象从属于人的心灵直觉感悟。久而久之，中国人就对这种直观的认知方式产生认同，不自觉地形成一种直观性的思维。</a:t>
            </a:r>
            <a:endParaRPr lang="zh-CN" altLang="en-GB" sz="2400" dirty="0"/>
          </a:p>
        </p:txBody>
      </p:sp>
      <p:pic>
        <p:nvPicPr>
          <p:cNvPr id="7" name="图片 6"/>
          <p:cNvPicPr>
            <a:picLocks noChangeAspect="1"/>
          </p:cNvPicPr>
          <p:nvPr/>
        </p:nvPicPr>
        <p:blipFill>
          <a:blip r:embed="rId1"/>
          <a:stretch>
            <a:fillRect/>
          </a:stretch>
        </p:blipFill>
        <p:spPr>
          <a:xfrm>
            <a:off x="10763941" y="439137"/>
            <a:ext cx="914479" cy="91447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5161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5.7</a:t>
            </a:r>
            <a:r>
              <a:rPr lang="zh-CN" altLang="en-US" dirty="0"/>
              <a:t> </a:t>
            </a:r>
            <a:r>
              <a:rPr lang="zh-CN" altLang="en-US" dirty="0">
                <a:latin typeface="Microsoft YaHei UI" panose="020B0503020204020204" pitchFamily="34" charset="-122"/>
                <a:ea typeface="Microsoft YaHei UI" panose="020B0503020204020204" pitchFamily="34" charset="-122"/>
              </a:rPr>
              <a:t>结语</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822960" y="1402080"/>
            <a:ext cx="10546080" cy="5059680"/>
          </a:xfrm>
        </p:spPr>
        <p:txBody>
          <a:bodyPr>
            <a:normAutofit lnSpcReduction="20000"/>
          </a:bodyPr>
          <a:lstStyle/>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altLang="zh-CN" sz="2400" dirty="0"/>
              <a:t>常言道“一叶知秋”从一片树叶的凋落，就可以知道整个秋天的到来。通过早期图画文字上的一个个文字符号，就可以推测出当时当地的社会生活面貌，了解中国古代的文明与文化、以及中华文明是如何传承的。小小的文字符号富含蕴含着大大的文化底蕴。而本单元提到的符号学研究角度为我们更进一步分析和了解中华文明提供了途径，也对中国人的思维模式形成有了一定的了解。</a:t>
            </a:r>
            <a:endParaRPr lang="en-GB" altLang="zh-CN"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altLang="zh-CN" sz="2400" dirty="0"/>
              <a:t>正如荣格所说：“每一个原始意象中都有着人类精神和人类命运的一块碎片，都有着在我们祖先的历史中重复了无数次的欢乐和悲哀的一点残余，并且总的来说是种遵循同样的路线。它就像心理中的一道深深开凿过的河床，生命之流在这条河床中突然奔涌成一条大江，而不是像过去那样在宽阔而清浅的溪流中漫淌。”（冯川，苏克译1987）</a:t>
            </a:r>
            <a:endParaRPr lang="en-GB" altLang="zh-CN" sz="2400" dirty="0"/>
          </a:p>
        </p:txBody>
      </p:sp>
      <p:pic>
        <p:nvPicPr>
          <p:cNvPr id="4" name="图形 3" descr="铅笔"/>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237816" y="439703"/>
            <a:ext cx="767542" cy="76754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324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custDataLst>
              <p:tags r:id="rId1"/>
            </p:custDataLst>
          </p:nvPr>
        </p:nvGraphicFramePr>
        <p:xfrm>
          <a:off x="963930" y="1459230"/>
          <a:ext cx="6657975" cy="4389120"/>
        </p:xfrm>
        <a:graphic>
          <a:graphicData uri="http://schemas.openxmlformats.org/drawingml/2006/table">
            <a:tbl>
              <a:tblPr firstRow="1" bandRow="1">
                <a:tableStyleId>{5C22544A-7EE6-4342-B048-85BDC9FD1C3A}</a:tableStyleId>
              </a:tblPr>
              <a:tblGrid>
                <a:gridCol w="6657975"/>
              </a:tblGrid>
              <a:tr h="405765">
                <a:tc>
                  <a:txBody>
                    <a:bodyPr/>
                    <a:lstStyle/>
                    <a:p>
                      <a:pPr rtl="0"/>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sz="2400"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3405505">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5</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5</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5</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.3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什么是汉字符号学？</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5</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.4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文字是如何产生及演变的？</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5</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.5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汉字有怎样的文化意蕴与文明传承？</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5</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.6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汉字对中国人思维方式有怎样的影响？</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5</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.7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2"/>
          <a:stretch>
            <a:fillRect/>
          </a:stretch>
        </p:blipFill>
        <p:spPr>
          <a:xfrm>
            <a:off x="2420580" y="395957"/>
            <a:ext cx="914479" cy="914479"/>
          </a:xfrm>
          <a:prstGeom prst="rect">
            <a:avLst/>
          </a:prstGeom>
        </p:spPr>
      </p:pic>
      <p:pic>
        <p:nvPicPr>
          <p:cNvPr id="100" name="图片 99"/>
          <p:cNvPicPr/>
          <p:nvPr/>
        </p:nvPicPr>
        <p:blipFill>
          <a:blip r:embed="rId3"/>
          <a:stretch>
            <a:fillRect/>
          </a:stretch>
        </p:blipFill>
        <p:spPr>
          <a:xfrm>
            <a:off x="8031480" y="1459230"/>
            <a:ext cx="3122295" cy="433324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75456" y="244867"/>
            <a:ext cx="9875520" cy="1356360"/>
          </a:xfrm>
        </p:spPr>
        <p:txBody>
          <a:bodyPr rtlCol="0"/>
          <a:lstStyle/>
          <a:p>
            <a:pPr rtl="0"/>
            <a:r>
              <a:rPr lang="en-US" altLang="en-GB" dirty="0">
                <a:latin typeface="Microsoft YaHei UI" panose="020B0503020204020204" pitchFamily="34" charset="-122"/>
                <a:ea typeface="Microsoft YaHei UI" panose="020B0503020204020204" pitchFamily="34" charset="-122"/>
              </a:rPr>
              <a:t>5</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685034" y="465847"/>
            <a:ext cx="914400" cy="914400"/>
          </a:xfrm>
          <a:prstGeom prst="rect">
            <a:avLst/>
          </a:prstGeom>
        </p:spPr>
      </p:pic>
      <p:sp>
        <p:nvSpPr>
          <p:cNvPr id="8" name="内容占位符 7"/>
          <p:cNvSpPr>
            <a:spLocks noGrp="1"/>
          </p:cNvSpPr>
          <p:nvPr>
            <p:ph idx="1"/>
          </p:nvPr>
        </p:nvSpPr>
        <p:spPr>
          <a:xfrm>
            <a:off x="267970" y="1260475"/>
            <a:ext cx="11581765" cy="5637530"/>
          </a:xfrm>
        </p:spPr>
        <p:txBody>
          <a:bodyPr>
            <a:noAutofit/>
          </a:bodyPr>
          <a:lstStyle/>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r>
              <a:rPr lang="en-GB" sz="2000" dirty="0"/>
              <a:t>年过半百的王懿荣近日身染疟疾，病情时好时坏，四处求治未果，略微有些焦躁。</a:t>
            </a:r>
            <a:endParaRPr lang="en-GB" sz="2000" dirty="0"/>
          </a:p>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r>
              <a:rPr lang="en-GB" sz="2000" dirty="0"/>
              <a:t>这日，一位友人探得个深谙药性的老中医，寻去开了剂药方。懿荣平素略通医道，发现药方中一味“龙骨”，寻常未见，且只有宣武门外菜市口的鹤年堂（一说达仁堂）药铺才有此药。</a:t>
            </a:r>
            <a:endParaRPr lang="en-GB" sz="2000" dirty="0"/>
          </a:p>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r>
              <a:rPr lang="en-GB" sz="2000" dirty="0"/>
              <a:t>待家人将药抓回来，打开药包查看，本为金石学家，精研铜器铭文之学的王懿荣发现，这些</a:t>
            </a:r>
            <a:r>
              <a:rPr lang="en-US" altLang="en-GB" sz="2000" dirty="0"/>
              <a:t>“</a:t>
            </a:r>
            <a:r>
              <a:rPr lang="en-GB" sz="2000" dirty="0"/>
              <a:t>龙骨”原来是一些大小不一的骨片，有的骨片上有许多非常规律的符号，很像古代文字，但其字体又非籀非篆。他翻看再三，摩挲良久，一时难解。为一探究竟，他派人赶到鹤年堂，选了文字较鲜明的全部买下。并许诺，再得了有字的龙骨，将以每片二两银子的高价收购。</a:t>
            </a:r>
            <a:endParaRPr lang="en-GB" sz="2000" dirty="0"/>
          </a:p>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r>
              <a:rPr lang="en-GB" sz="2000" dirty="0"/>
              <a:t>接下来，王懿荣对“龙骨”进行了反复推敲、排比、拼合，深厚的金石功底让他很快了解到这些“龙骨”是龟甲和兽骨，上面的符号是用刀刻上的文字，裂纹则是高温灼烧所致。</a:t>
            </a:r>
            <a:endParaRPr lang="en-GB" sz="2000" dirty="0"/>
          </a:p>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r>
              <a:rPr lang="en-GB" sz="2000" dirty="0"/>
              <a:t>最后，懿荣确认这些甲骨上所刻的符号确属一种文字，是我们祖先创造的早期的、而且是早于篆籀的文字，即是早于先秦时代青铜器上的文字。这一发现使王懿荣惊喜不已，一扫连日疾病的阴霾。</a:t>
            </a:r>
            <a:endParaRPr lang="en-GB"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t>5</a:t>
            </a:r>
            <a:r>
              <a:rPr lang="en-GB" altLang="zh-CN" dirty="0"/>
              <a:t>.2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1501775" y="1657350"/>
            <a:ext cx="9123680" cy="4320540"/>
          </a:xfrm>
        </p:spPr>
        <p:txBody>
          <a:bodyPr>
            <a:noAutofit/>
          </a:bodyPr>
          <a:lstStyle/>
          <a:p>
            <a:pPr marL="502920" indent="-457200" algn="just">
              <a:buFont typeface="+mj-lt"/>
              <a:buAutoNum type="arabicParenR"/>
            </a:pPr>
            <a:r>
              <a:rPr lang="zh-CN" altLang="en-US" sz="3200" dirty="0"/>
              <a:t>如何从甲骨文来理解汉字符号学呢？</a:t>
            </a:r>
            <a:endParaRPr lang="zh-CN" altLang="en-US" sz="3200" dirty="0"/>
          </a:p>
          <a:p>
            <a:pPr marL="502920" indent="-457200" algn="just">
              <a:buFont typeface="+mj-lt"/>
              <a:buAutoNum type="arabicParenR"/>
            </a:pPr>
            <a:endParaRPr lang="en-GB" altLang="zh-CN" sz="3200" dirty="0"/>
          </a:p>
          <a:p>
            <a:pPr marL="502920" indent="-457200" algn="just">
              <a:buFont typeface="+mj-lt"/>
              <a:buAutoNum type="arabicParenR"/>
            </a:pPr>
            <a:r>
              <a:rPr lang="zh-CN" altLang="en-US" sz="3200" dirty="0"/>
              <a:t>甲骨文作为一种符号文字究竟是怎么产生的呢？</a:t>
            </a:r>
            <a:endParaRPr lang="zh-CN" altLang="en-US" sz="3200" dirty="0"/>
          </a:p>
          <a:p>
            <a:pPr marL="502920" indent="-457200" algn="just">
              <a:buFont typeface="+mj-lt"/>
              <a:buAutoNum type="arabicParenR"/>
            </a:pPr>
            <a:endParaRPr lang="en-GB" altLang="zh-CN" sz="3200" dirty="0"/>
          </a:p>
          <a:p>
            <a:pPr marL="502920" indent="-457200" algn="just">
              <a:buFont typeface="+mj-lt"/>
              <a:buAutoNum type="arabicParenR"/>
            </a:pPr>
            <a:r>
              <a:rPr lang="zh-CN" altLang="en-US" sz="3200" dirty="0"/>
              <a:t>甲骨文有什么价值？</a:t>
            </a:r>
            <a:endParaRPr lang="zh-CN" altLang="en-US" sz="3200" dirty="0"/>
          </a:p>
          <a:p>
            <a:pPr marL="502920" indent="-457200" algn="just">
              <a:buFont typeface="+mj-lt"/>
              <a:buAutoNum type="arabicParenR"/>
            </a:pPr>
            <a:endParaRPr lang="zh-CN" altLang="en-US" sz="3200" dirty="0"/>
          </a:p>
          <a:p>
            <a:pPr marL="502920" indent="-457200" algn="just">
              <a:buFont typeface="+mj-lt"/>
              <a:buAutoNum type="arabicParenR"/>
            </a:pPr>
            <a:r>
              <a:rPr lang="zh-CN" altLang="en-US" sz="3200" dirty="0"/>
              <a:t>甲骨文对中国人的思维方式有什么影响呢？</a:t>
            </a:r>
            <a:endParaRPr lang="zh-CN" altLang="en-US" sz="3200" dirty="0"/>
          </a:p>
          <a:p>
            <a:endParaRPr lang="zh-CN" altLang="en-US" sz="3200" dirty="0"/>
          </a:p>
        </p:txBody>
      </p:sp>
      <p:sp>
        <p:nvSpPr>
          <p:cNvPr id="3" name="思想气泡: 云 2"/>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t>5</a:t>
            </a:r>
            <a:r>
              <a:rPr lang="en-GB" altLang="zh-CN" dirty="0"/>
              <a:t>.3</a:t>
            </a:r>
            <a:r>
              <a:rPr lang="zh-CN" altLang="en-US" dirty="0"/>
              <a:t> 什么是汉字符号学？</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906809" y="465847"/>
            <a:ext cx="914400" cy="914400"/>
          </a:xfrm>
          <a:prstGeom prst="rect">
            <a:avLst/>
          </a:prstGeom>
        </p:spPr>
      </p:pic>
      <p:sp>
        <p:nvSpPr>
          <p:cNvPr id="6" name="内容占位符 5"/>
          <p:cNvSpPr>
            <a:spLocks noGrp="1"/>
          </p:cNvSpPr>
          <p:nvPr>
            <p:ph idx="1"/>
          </p:nvPr>
        </p:nvSpPr>
        <p:spPr>
          <a:xfrm>
            <a:off x="751840" y="1453664"/>
            <a:ext cx="10688320" cy="4715753"/>
          </a:xfrm>
        </p:spPr>
        <p:txBody>
          <a:bodyPr>
            <a:noAutofit/>
          </a:bodyPr>
          <a:lstStyle/>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汉字符号学，基于这样一种学术立场：它不是把汉字看作看作汉语或语言学的一部分，也不是把汉语看作汉字的一部分，而是把汉字看作它在与汉语、文本、图像、实物、标记、仪式等各种符号的异质关联中发挥作用的独立符号系统，或者说，汉字是看待汉语等其他异质符号的意指方式。（孟华 2014）</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在文字形态上汉字属于表意文字，是字本位的；在意指方式上，汉字具有独特的能指和所指构成原则。</a:t>
            </a:r>
            <a:endParaRPr lang="zh-CN" alt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sym typeface="+mn-ea"/>
              </a:rPr>
              <a:t>5.4</a:t>
            </a:r>
            <a:r>
              <a:rPr lang="zh-CN" altLang="en-US" dirty="0">
                <a:sym typeface="+mn-ea"/>
              </a:rPr>
              <a:t> 文字是如何产生及演变的？</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225401" y="465847"/>
            <a:ext cx="914400" cy="914400"/>
          </a:xfrm>
          <a:prstGeom prst="rect">
            <a:avLst/>
          </a:prstGeom>
        </p:spPr>
      </p:pic>
      <p:sp>
        <p:nvSpPr>
          <p:cNvPr id="6" name="内容占位符 5"/>
          <p:cNvSpPr>
            <a:spLocks noGrp="1"/>
          </p:cNvSpPr>
          <p:nvPr>
            <p:ph idx="1"/>
          </p:nvPr>
        </p:nvSpPr>
        <p:spPr>
          <a:xfrm>
            <a:off x="741680" y="1269608"/>
            <a:ext cx="10708640" cy="5075947"/>
          </a:xfrm>
        </p:spPr>
        <p:txBody>
          <a:bodyPr>
            <a:noAutofit/>
          </a:bodyPr>
          <a:lstStyle/>
          <a:p>
            <a:pPr marL="342900" indent="-342900" algn="just" fontAlgn="auto">
              <a:lnSpc>
                <a:spcPct val="150000"/>
              </a:lnSpc>
              <a:spcBef>
                <a:spcPts val="0"/>
              </a:spcBef>
            </a:pPr>
            <a:r>
              <a:rPr lang="zh-CN" altLang="en-US" sz="2400" u="sng" dirty="0"/>
              <a:t>文字是如何产生的：</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图画艺术是孕育文字的胚胎。图画文字原本是以客观事物作为对象的，它直接描写的是事物，而不是语词和概念；它表达的是个人情感，宗教感情、社会感情，并不是存理性的符号。</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sz="2400" dirty="0"/>
              <a:t>甲骨文（早期的图画文字），这种字体其实就是当时特殊的社会文化-占卜文化的直接产物。甲骨文的内容绝大部分是关于占卜的记录，所以甲骨文又称卜辞。</a:t>
            </a:r>
            <a:endParaRPr lang="en-GB"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sz="2400" dirty="0"/>
              <a:t>古代先民初创文字是根据自己的观察所得。因此，先民最初造的字都是由物象而得的象形字。这种符号一经确立，它就脱离其描摹的事物而独立存在。</a:t>
            </a:r>
            <a:endParaRPr lang="en-GB"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sym typeface="+mn-ea"/>
              </a:rPr>
              <a:t>5.4</a:t>
            </a:r>
            <a:r>
              <a:rPr lang="zh-CN" altLang="en-US" dirty="0">
                <a:sym typeface="+mn-ea"/>
              </a:rPr>
              <a:t> 文字是如何产生及演变的？</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225401" y="465847"/>
            <a:ext cx="914400" cy="914400"/>
          </a:xfrm>
          <a:prstGeom prst="rect">
            <a:avLst/>
          </a:prstGeom>
        </p:spPr>
      </p:pic>
      <p:sp>
        <p:nvSpPr>
          <p:cNvPr id="6" name="内容占位符 5"/>
          <p:cNvSpPr>
            <a:spLocks noGrp="1"/>
          </p:cNvSpPr>
          <p:nvPr>
            <p:ph idx="1"/>
          </p:nvPr>
        </p:nvSpPr>
        <p:spPr>
          <a:xfrm>
            <a:off x="741680" y="1442720"/>
            <a:ext cx="10708640" cy="4627245"/>
          </a:xfrm>
        </p:spPr>
        <p:txBody>
          <a:bodyPr>
            <a:noAutofit/>
          </a:bodyPr>
          <a:lstStyle/>
          <a:p>
            <a:pPr marL="342900" indent="-342900" algn="just" fontAlgn="auto">
              <a:lnSpc>
                <a:spcPct val="150000"/>
              </a:lnSpc>
              <a:spcBef>
                <a:spcPts val="0"/>
              </a:spcBef>
            </a:pPr>
            <a:r>
              <a:rPr lang="zh-CN" altLang="en-US" sz="2400" u="sng" dirty="0"/>
              <a:t>文字是如何演变的：</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文字起源于图画，文字起源于巫史。巫史是文字的创造者，所创造的“文字”原本就是“图画”。从伏羲到尧舜禹，中间大约有三四千年，经过漫长的发展，汉字才逐渐变为成熟的文字。</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许慎将汉字的形成归纳为“六书”，即象形、指事、会意、形声、转注、假借。汉字</a:t>
            </a:r>
            <a:r>
              <a:rPr lang="zh-CN" sz="2400" dirty="0"/>
              <a:t>是一个</a:t>
            </a:r>
            <a:r>
              <a:rPr sz="2400" dirty="0"/>
              <a:t>从简单符号向复杂符号、单体符号向合体符号、具象符号向抽象符号的演变过程。（曹进，张硕 2007）经过长期演化，汉字已发展为独特的、完备的文字符号体系，是世界上唯一延续至今的远古图画文字。</a:t>
            </a: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normAutofit/>
          </a:bodyPr>
          <a:lstStyle/>
          <a:p>
            <a:pPr rtl="0"/>
            <a:r>
              <a:rPr dirty="0"/>
              <a:t>5.5</a:t>
            </a:r>
            <a:r>
              <a:rPr lang="en-US" dirty="0"/>
              <a:t> </a:t>
            </a:r>
            <a:r>
              <a:rPr dirty="0"/>
              <a:t>汉字有怎样的文化意蕴与文明传承？</a:t>
            </a:r>
            <a:endParaRPr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70172" y="465847"/>
            <a:ext cx="914400" cy="914400"/>
          </a:xfrm>
          <a:prstGeom prst="rect">
            <a:avLst/>
          </a:prstGeom>
        </p:spPr>
      </p:pic>
      <p:sp>
        <p:nvSpPr>
          <p:cNvPr id="6" name="内容占位符 5"/>
          <p:cNvSpPr>
            <a:spLocks noGrp="1"/>
          </p:cNvSpPr>
          <p:nvPr>
            <p:ph idx="1"/>
          </p:nvPr>
        </p:nvSpPr>
        <p:spPr>
          <a:xfrm>
            <a:off x="768350" y="1282943"/>
            <a:ext cx="10637520" cy="5075947"/>
          </a:xfrm>
        </p:spPr>
        <p:txBody>
          <a:bodyPr>
            <a:noAutofit/>
          </a:bodyPr>
          <a:lstStyle/>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altLang="zh-CN" sz="2400" dirty="0"/>
              <a:t>文字是记录和传播语言的书写符号系统，它对人类文明的发展起了很大的促进作用。而汉字作为文化符号不只是表现汉语、储藏信息、传达信息，在客观上它还为人类文化的发展起过特殊的促进作用。中国文化之所以数千年绵延不绝，以持久性闻名于世，汉字功不可没。</a:t>
            </a:r>
            <a:endParaRPr lang="en-GB" altLang="zh-CN"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altLang="zh-CN" sz="2400" dirty="0"/>
              <a:t>文字不只是语言符号，更是蕴含着某种道德观念的符码。利用文字的内涵进行道德感化，是中华民族的一大发明。中国是一个伦理至上的国度，教化被看作是文化创造的重要目的。汉字作为文化的书面承担者和传播者自不例外，也被置于服务教化的总体框架之中。在春秋以来的两千多年中，许多汉字被硬性附加上既定的道德观念，他们层层累积，共存于文字的意义空框中。</a:t>
            </a:r>
            <a:endParaRPr lang="en-GB" altLang="zh-CN"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124852"/>
            <a:ext cx="9875520" cy="1356360"/>
          </a:xfrm>
        </p:spPr>
        <p:txBody>
          <a:bodyPr rtlCol="0">
            <a:normAutofit fontScale="90000"/>
          </a:bodyPr>
          <a:lstStyle/>
          <a:p>
            <a:pPr rtl="0"/>
            <a:r>
              <a:rPr dirty="0"/>
              <a:t>5.6</a:t>
            </a:r>
            <a:r>
              <a:rPr lang="en-US" dirty="0"/>
              <a:t> </a:t>
            </a:r>
            <a:r>
              <a:rPr dirty="0"/>
              <a:t>汉字对中国人思维方式有怎样的影响？</a:t>
            </a:r>
            <a:endParaRPr dirty="0"/>
          </a:p>
        </p:txBody>
      </p:sp>
      <p:sp>
        <p:nvSpPr>
          <p:cNvPr id="6" name="内容占位符 5"/>
          <p:cNvSpPr>
            <a:spLocks noGrp="1"/>
          </p:cNvSpPr>
          <p:nvPr>
            <p:ph idx="1"/>
          </p:nvPr>
        </p:nvSpPr>
        <p:spPr>
          <a:xfrm>
            <a:off x="307975" y="998220"/>
            <a:ext cx="11578590" cy="5511165"/>
          </a:xfrm>
        </p:spPr>
        <p:txBody>
          <a:bodyPr>
            <a:noAutofit/>
          </a:bodyPr>
          <a:lstStyle/>
          <a:p>
            <a:pPr marL="342900" indent="-342900" algn="just" fontAlgn="auto">
              <a:lnSpc>
                <a:spcPct val="150000"/>
              </a:lnSpc>
              <a:spcBef>
                <a:spcPts val="0"/>
              </a:spcBef>
            </a:pPr>
            <a:r>
              <a:rPr lang="zh-CN" altLang="en-US" sz="2400" u="sng" dirty="0"/>
              <a:t>中国人的整体性思维或者是综合性思维模式：</a:t>
            </a:r>
            <a:endParaRPr lang="zh-CN" altLang="en-GB"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altLang="zh-CN" sz="2400" dirty="0"/>
              <a:t>汉字根源于原始图画，它强有力</a:t>
            </a:r>
            <a:r>
              <a:rPr lang="zh-CN" altLang="en-GB" sz="2400" dirty="0"/>
              <a:t>地</a:t>
            </a:r>
            <a:r>
              <a:rPr lang="en-GB" altLang="zh-CN" sz="2400" dirty="0"/>
              <a:t>暗示这种文字的使用者看问题要全面、综合。各方面都要考虑到。这样慢慢地，你的思维不知不觉就会受到它的影响，逐步形成一种整体观念，以后再看问题时就会全面一些、综合一些。从而渐渐地就会倾向于整体性或者综合性思维模式。</a:t>
            </a:r>
            <a:endParaRPr lang="en-GB" altLang="zh-CN"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altLang="zh-CN" sz="2400" dirty="0"/>
              <a:t>这种整体性思维模式还容易进一步诱导出阴阳互补的思维模式。</a:t>
            </a:r>
            <a:r>
              <a:rPr lang="en-GB" altLang="zh-CN" sz="2400" dirty="0">
                <a:solidFill>
                  <a:srgbClr val="00B050"/>
                </a:solidFill>
              </a:rPr>
              <a:t>如太极图，一阴一阳，一黑一白，头尾相连，互相填补而共成一圆。</a:t>
            </a:r>
            <a:r>
              <a:rPr lang="en-GB" altLang="zh-CN" sz="2400" dirty="0"/>
              <a:t>如果这个图转动起来，就难以分辨哪是黑哪是白，形成合二为一之势。这和中国人的思维模式不谋而合。中国人的头脑中存在着一种模式，那就是事物没有绝对之分，什么事情都要考虑到，尽可能全面一些，以避免单项思维。</a:t>
            </a:r>
            <a:endParaRPr lang="en-GB" altLang="zh-CN"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endParaRPr lang="en-GB" altLang="zh-CN" sz="2400" dirty="0"/>
          </a:p>
        </p:txBody>
      </p:sp>
      <p:pic>
        <p:nvPicPr>
          <p:cNvPr id="7" name="图片 6"/>
          <p:cNvPicPr>
            <a:picLocks noChangeAspect="1"/>
          </p:cNvPicPr>
          <p:nvPr/>
        </p:nvPicPr>
        <p:blipFill>
          <a:blip r:embed="rId1"/>
          <a:stretch>
            <a:fillRect/>
          </a:stretch>
        </p:blipFill>
        <p:spPr>
          <a:xfrm>
            <a:off x="10763941" y="439137"/>
            <a:ext cx="914479" cy="914479"/>
          </a:xfrm>
          <a:prstGeom prst="rect">
            <a:avLst/>
          </a:prstGeom>
        </p:spPr>
      </p:pic>
    </p:spTree>
  </p:cSld>
  <p:clrMapOvr>
    <a:masterClrMapping/>
  </p:clrMapOvr>
</p:sld>
</file>

<file path=ppt/tags/tag1.xml><?xml version="1.0" encoding="utf-8"?>
<p:tagLst xmlns:p="http://schemas.openxmlformats.org/presentationml/2006/main">
  <p:tag name="TABLE_ENDDRAG_ORIGIN_RECT" val="548*300"/>
  <p:tag name="TABLE_ENDDRAG_RECT" val="91*126*548*300"/>
</p:tagLst>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0</TotalTime>
  <Words>2731</Words>
  <Application>WPS 演示</Application>
  <PresentationFormat>宽屏</PresentationFormat>
  <Paragraphs>81</Paragraphs>
  <Slides>13</Slides>
  <Notes>17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13</vt:i4>
      </vt:variant>
    </vt:vector>
  </HeadingPairs>
  <TitlesOfParts>
    <vt:vector size="22" baseType="lpstr">
      <vt:lpstr>Arial</vt:lpstr>
      <vt:lpstr>宋体</vt:lpstr>
      <vt:lpstr>Wingdings</vt:lpstr>
      <vt:lpstr>Microsoft YaHei UI</vt:lpstr>
      <vt:lpstr>Corbel</vt:lpstr>
      <vt:lpstr>Tahoma</vt:lpstr>
      <vt:lpstr>微软雅黑</vt:lpstr>
      <vt:lpstr>Arial Unicode MS</vt:lpstr>
      <vt:lpstr>基础</vt:lpstr>
      <vt:lpstr>5. 龟骨、兽骨上的文字</vt:lpstr>
      <vt:lpstr>目录</vt:lpstr>
      <vt:lpstr>5.1 故事缘起</vt:lpstr>
      <vt:lpstr>5.2 故事引发的思考 </vt:lpstr>
      <vt:lpstr>5.3 什么是汉字符号学？</vt:lpstr>
      <vt:lpstr>5.4 文字是如何产生及演变的？</vt:lpstr>
      <vt:lpstr>5.4 文字是如何产生及演变的？</vt:lpstr>
      <vt:lpstr>5.5 汉字有怎样的文化意蕴与文明传承？</vt:lpstr>
      <vt:lpstr>5.6 汉字对中国人思维方式有怎样的影响？</vt:lpstr>
      <vt:lpstr>5.6 汉字对中国人思维方式有怎样的影响？</vt:lpstr>
      <vt:lpstr>5.6 汉字对中国人思维方式有怎样的影响？</vt:lpstr>
      <vt:lpstr>5.7 结语</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向阳花y</cp:lastModifiedBy>
  <cp:revision>14</cp:revision>
  <dcterms:created xsi:type="dcterms:W3CDTF">2021-12-20T02:23:00Z</dcterms:created>
  <dcterms:modified xsi:type="dcterms:W3CDTF">2021-12-28T12:16:55Z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C079019C7B7C4720AD45DCE38473D669</vt:lpwstr>
  </property>
  <property fmtid="{D5CDD505-2E9C-101B-9397-08002B2CF9AE}" pid="3" name="KSOProductBuildVer">
    <vt:lpwstr>2052-11.1.0.11194</vt:lpwstr>
  </property>
</Properties>
</file>